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9FBC-3464-469F-B3F2-9DE3F2CF25C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DCBD6-0C24-48A3-B9C2-7C9F6439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80329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6600" dirty="0" smtClean="0">
                <a:solidFill>
                  <a:srgbClr val="FF0000"/>
                </a:solidFill>
                <a:latin typeface="Arial Black" pitchFamily="34" charset="0"/>
              </a:rPr>
              <a:t>PRESENT TENSE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971800"/>
            <a:ext cx="713368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1500" b="1" dirty="0" smtClean="0">
                <a:solidFill>
                  <a:srgbClr val="C00000"/>
                </a:solidFill>
              </a:rPr>
              <a:t>الفعل المضارع</a:t>
            </a:r>
            <a:endParaRPr lang="en-US" sz="11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0" y="304800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rlin Sans FB Demi" pitchFamily="34" charset="0"/>
              </a:rPr>
              <a:t>Once we have past tense within. It is very easy to make it into present. Just follow these steps.</a:t>
            </a:r>
            <a:r>
              <a:rPr lang="en-US" sz="3200" dirty="0" smtClean="0">
                <a:latin typeface="Celtic" pitchFamily="2" charset="0"/>
              </a:rPr>
              <a:t>  </a:t>
            </a:r>
            <a:endParaRPr lang="en-US" sz="3200" dirty="0">
              <a:latin typeface="Celtic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Bring any of the letter of present tense in the beginning </a:t>
            </a:r>
          </a:p>
          <a:p>
            <a:r>
              <a:rPr lang="en-US" sz="2800" b="1" dirty="0" smtClean="0">
                <a:latin typeface="Arial Narrow" pitchFamily="34" charset="0"/>
              </a:rPr>
              <a:t>of the past tense   (</a:t>
            </a:r>
            <a:r>
              <a:rPr lang="ar-SA" sz="2800" b="1" dirty="0" smtClean="0">
                <a:latin typeface="Arial Narrow" pitchFamily="34" charset="0"/>
              </a:rPr>
              <a:t>(حروف المضارعة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4128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gency FB" pitchFamily="34" charset="0"/>
              </a:rPr>
              <a:t>Letters of the present tense are</a:t>
            </a:r>
            <a:endParaRPr lang="en-US" sz="2800" b="1" dirty="0">
              <a:latin typeface="Agency F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962400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  </a:t>
            </a:r>
            <a:r>
              <a:rPr lang="ar-SA" sz="3600" b="1" dirty="0" smtClean="0">
                <a:solidFill>
                  <a:srgbClr val="002060"/>
                </a:solidFill>
              </a:rPr>
              <a:t>أ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2743200"/>
            <a:ext cx="518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000" b="1" dirty="0" smtClean="0">
                <a:solidFill>
                  <a:srgbClr val="002060"/>
                </a:solidFill>
              </a:rPr>
              <a:t>ت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25908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400" b="1" dirty="0" smtClean="0">
                <a:solidFill>
                  <a:srgbClr val="002060"/>
                </a:solidFill>
              </a:rPr>
              <a:t>ي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2590800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</a:rPr>
              <a:t>ن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505200"/>
            <a:ext cx="6929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They are brought based on the subject . </a:t>
            </a:r>
            <a:r>
              <a:rPr lang="en-US" i="1" dirty="0" smtClean="0">
                <a:latin typeface="Arial Black" pitchFamily="34" charset="0"/>
              </a:rPr>
              <a:t>For example</a:t>
            </a:r>
            <a:r>
              <a:rPr lang="en-US" dirty="0" smtClean="0">
                <a:latin typeface="Arial Black" pitchFamily="34" charset="0"/>
              </a:rPr>
              <a:t>,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038600"/>
            <a:ext cx="593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When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I</a:t>
            </a:r>
            <a:r>
              <a:rPr lang="en-US" dirty="0" smtClean="0">
                <a:latin typeface="Arial Black" pitchFamily="34" charset="0"/>
              </a:rPr>
              <a:t> come as the subject we have to bring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495800"/>
            <a:ext cx="713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Where and when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we</a:t>
            </a:r>
            <a:r>
              <a:rPr lang="en-US" dirty="0" smtClean="0">
                <a:latin typeface="Arial Black" pitchFamily="34" charset="0"/>
              </a:rPr>
              <a:t> come as subject we have to bring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953000"/>
            <a:ext cx="6612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When the subject is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you</a:t>
            </a:r>
            <a:r>
              <a:rPr lang="en-US" dirty="0" smtClean="0">
                <a:latin typeface="Arial Black" pitchFamily="34" charset="0"/>
              </a:rPr>
              <a:t> or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she</a:t>
            </a:r>
            <a:r>
              <a:rPr lang="en-US" dirty="0" smtClean="0">
                <a:latin typeface="Arial Black" pitchFamily="34" charset="0"/>
              </a:rPr>
              <a:t> , we have to bring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5486400"/>
            <a:ext cx="621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When the subject is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he/ she </a:t>
            </a:r>
            <a:r>
              <a:rPr lang="en-US" dirty="0" smtClean="0">
                <a:latin typeface="Arial Black" pitchFamily="34" charset="0"/>
              </a:rPr>
              <a:t>, we have to bring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5600" y="4724400"/>
            <a:ext cx="5838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</a:rPr>
              <a:t>ت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2819400"/>
            <a:ext cx="295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 smtClean="0">
                <a:solidFill>
                  <a:srgbClr val="002060"/>
                </a:solidFill>
              </a:rPr>
              <a:t>أ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24600" y="5181600"/>
            <a:ext cx="5822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</a:rPr>
              <a:t>ي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15200" y="4114800"/>
            <a:ext cx="5597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b="1" dirty="0" smtClean="0">
                <a:solidFill>
                  <a:srgbClr val="002060"/>
                </a:solidFill>
              </a:rPr>
              <a:t>ن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895600" y="1752600"/>
            <a:ext cx="3810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نصر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1371600"/>
            <a:ext cx="1447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b="1" dirty="0" smtClean="0">
                <a:solidFill>
                  <a:schemeClr val="accent3">
                    <a:lumMod val="50000"/>
                  </a:schemeClr>
                </a:solidFill>
              </a:rPr>
              <a:t>َ</a:t>
            </a:r>
            <a:endParaRPr lang="en-US" sz="19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2133600"/>
            <a:ext cx="1447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b="1" dirty="0" smtClean="0">
                <a:solidFill>
                  <a:srgbClr val="C00000"/>
                </a:solidFill>
              </a:rPr>
              <a:t>َ</a:t>
            </a:r>
            <a:endParaRPr lang="en-US" sz="199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371600"/>
            <a:ext cx="1447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</a:t>
            </a:r>
            <a:endParaRPr lang="en-US" sz="1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1828800"/>
            <a:ext cx="1447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b="1" dirty="0" smtClean="0">
                <a:solidFill>
                  <a:srgbClr val="002060"/>
                </a:solidFill>
              </a:rPr>
              <a:t>َ</a:t>
            </a:r>
            <a:endParaRPr lang="en-US" sz="199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1676400"/>
            <a:ext cx="1447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b="1" dirty="0" smtClean="0">
                <a:solidFill>
                  <a:schemeClr val="accent3">
                    <a:lumMod val="50000"/>
                  </a:schemeClr>
                </a:solidFill>
              </a:rPr>
              <a:t>َ</a:t>
            </a:r>
            <a:endParaRPr lang="en-US" sz="19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1371600"/>
            <a:ext cx="914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ْ</a:t>
            </a:r>
            <a:endParaRPr lang="en-US" sz="2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1905000"/>
            <a:ext cx="1066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2209800"/>
            <a:ext cx="838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ُ</a:t>
            </a: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7472" y="1447800"/>
            <a:ext cx="4565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نَصَرَ  	يَنْصُرُ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2819400"/>
            <a:ext cx="16305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كَتَبَ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895600"/>
            <a:ext cx="1950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يَكْتُبُ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267200"/>
            <a:ext cx="15872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جَلَسَ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191000"/>
            <a:ext cx="19656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يَجْلِسُ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800" b="1" dirty="0" smtClean="0">
                <a:solidFill>
                  <a:srgbClr val="003300"/>
                </a:solidFill>
              </a:rPr>
              <a:t>الفعل المضارع</a:t>
            </a:r>
            <a:br>
              <a:rPr lang="ar-SA" sz="4800" b="1" dirty="0" smtClean="0">
                <a:solidFill>
                  <a:srgbClr val="003300"/>
                </a:solidFill>
              </a:rPr>
            </a:br>
            <a:r>
              <a:rPr lang="en-US" sz="4800" b="1" u="sng" dirty="0" smtClean="0">
                <a:solidFill>
                  <a:srgbClr val="003300"/>
                </a:solidFill>
              </a:rPr>
              <a:t>present / future tense</a:t>
            </a:r>
            <a:endParaRPr lang="en-US" sz="4800" b="1" u="sng" dirty="0">
              <a:solidFill>
                <a:srgbClr val="0033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الأمثلة:</a:t>
            </a:r>
          </a:p>
          <a:p>
            <a:pPr algn="r" rtl="1">
              <a:buNone/>
            </a:pPr>
            <a:r>
              <a:rPr lang="ar-SA" sz="4800" b="1" dirty="0" smtClean="0">
                <a:solidFill>
                  <a:srgbClr val="C00000"/>
                </a:solidFill>
              </a:rPr>
              <a:t>ألْبَسُ</a:t>
            </a:r>
            <a:r>
              <a:rPr lang="ar-SA" sz="4800" b="1" dirty="0" smtClean="0">
                <a:solidFill>
                  <a:srgbClr val="002060"/>
                </a:solidFill>
              </a:rPr>
              <a:t> ثِيابِي</a:t>
            </a:r>
          </a:p>
          <a:p>
            <a:pPr algn="r" rtl="1">
              <a:buNone/>
            </a:pPr>
            <a:r>
              <a:rPr lang="ar-SA" sz="4800" b="1" dirty="0" smtClean="0">
                <a:solidFill>
                  <a:srgbClr val="C00000"/>
                </a:solidFill>
              </a:rPr>
              <a:t>نَلْعَبُ</a:t>
            </a:r>
            <a:r>
              <a:rPr lang="ar-SA" sz="4800" b="1" dirty="0" smtClean="0">
                <a:solidFill>
                  <a:srgbClr val="002060"/>
                </a:solidFill>
              </a:rPr>
              <a:t> بالكرة</a:t>
            </a:r>
          </a:p>
          <a:p>
            <a:pPr algn="r" rtl="1">
              <a:buNone/>
            </a:pPr>
            <a:r>
              <a:rPr lang="ar-SA" sz="4800" b="1" dirty="0" smtClean="0">
                <a:solidFill>
                  <a:srgbClr val="C00000"/>
                </a:solidFill>
              </a:rPr>
              <a:t>يَأْكُلُ</a:t>
            </a:r>
            <a:r>
              <a:rPr lang="ar-SA" sz="4800" b="1" dirty="0" smtClean="0">
                <a:solidFill>
                  <a:srgbClr val="002060"/>
                </a:solidFill>
              </a:rPr>
              <a:t> الولدُ</a:t>
            </a:r>
          </a:p>
          <a:p>
            <a:pPr algn="r" rtl="1">
              <a:buNone/>
            </a:pPr>
            <a:r>
              <a:rPr lang="ar-SA" sz="4800" b="1" dirty="0" smtClean="0">
                <a:solidFill>
                  <a:srgbClr val="C00000"/>
                </a:solidFill>
              </a:rPr>
              <a:t>تَشْرَبُ</a:t>
            </a:r>
            <a:r>
              <a:rPr lang="ar-SA" sz="4800" b="1" dirty="0" smtClean="0">
                <a:solidFill>
                  <a:srgbClr val="002060"/>
                </a:solidFill>
              </a:rPr>
              <a:t> </a:t>
            </a:r>
            <a:r>
              <a:rPr lang="ar-SA" sz="4800" b="1" dirty="0" smtClean="0">
                <a:solidFill>
                  <a:srgbClr val="002060"/>
                </a:solidFill>
              </a:rPr>
              <a:t>البنتُ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The first words in the above examples are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verbs , Because each of them denotes an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action in a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particular period in each of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them we can see it as present or future.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Then the verb  “</a:t>
            </a:r>
            <a:r>
              <a:rPr lang="ar-SA" b="1" dirty="0" smtClean="0">
                <a:latin typeface="Comic Sans MS" pitchFamily="66" charset="0"/>
              </a:rPr>
              <a:t>ألبس</a:t>
            </a:r>
            <a:r>
              <a:rPr lang="en-US" b="1" dirty="0" smtClean="0">
                <a:latin typeface="Comic Sans MS" pitchFamily="66" charset="0"/>
              </a:rPr>
              <a:t>” denotes “wearing” in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the period of present or future. And the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verb “</a:t>
            </a:r>
            <a:r>
              <a:rPr lang="ar-SA" b="1" dirty="0" smtClean="0">
                <a:latin typeface="Comic Sans MS" pitchFamily="66" charset="0"/>
              </a:rPr>
              <a:t>نلعب</a:t>
            </a:r>
            <a:r>
              <a:rPr lang="en-US" b="1" dirty="0" smtClean="0">
                <a:latin typeface="Comic Sans MS" pitchFamily="66" charset="0"/>
              </a:rPr>
              <a:t>” indicates on “playing” in the 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present or future. Each verb from this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category is known as </a:t>
            </a:r>
            <a:r>
              <a:rPr lang="ar-SA" b="1" dirty="0" smtClean="0">
                <a:latin typeface="Comic Sans MS" pitchFamily="66" charset="0"/>
              </a:rPr>
              <a:t>الفعل المضارع</a:t>
            </a:r>
            <a:r>
              <a:rPr lang="en-US" b="1" dirty="0" smtClean="0">
                <a:latin typeface="Comic Sans MS" pitchFamily="66" charset="0"/>
              </a:rPr>
              <a:t>[Present /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Future tense]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When we analyze the first letters in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 each of these verbs and similar verbs,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 we can see them as </a:t>
            </a:r>
            <a:r>
              <a:rPr lang="ar-SA" b="1" dirty="0" smtClean="0">
                <a:latin typeface="Comic Sans MS" pitchFamily="66" charset="0"/>
              </a:rPr>
              <a:t>  </a:t>
            </a:r>
            <a:r>
              <a:rPr lang="ar-SA" b="1" dirty="0" smtClean="0">
                <a:latin typeface="Comic Sans MS" pitchFamily="66" charset="0"/>
              </a:rPr>
              <a:t> ن ي ت أ</a:t>
            </a:r>
            <a:r>
              <a:rPr lang="ar-SA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these four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 letters are known as the letters of </a:t>
            </a:r>
          </a:p>
          <a:p>
            <a:pPr>
              <a:buNone/>
            </a:pPr>
            <a:r>
              <a:rPr lang="ar-SA" b="1" dirty="0" smtClean="0">
                <a:latin typeface="Comic Sans MS" pitchFamily="66" charset="0"/>
              </a:rPr>
              <a:t>مضارع </a:t>
            </a:r>
            <a:r>
              <a:rPr lang="en-US" b="1" dirty="0" smtClean="0">
                <a:latin typeface="Comic Sans MS" pitchFamily="66" charset="0"/>
              </a:rPr>
              <a:t> (</a:t>
            </a:r>
            <a:r>
              <a:rPr lang="ar-SA" b="1" dirty="0" smtClean="0">
                <a:latin typeface="Comic Sans MS" pitchFamily="66" charset="0"/>
              </a:rPr>
              <a:t>حروف المضارع</a:t>
            </a:r>
            <a:r>
              <a:rPr lang="en-US" b="1" dirty="0" smtClean="0">
                <a:latin typeface="Comic Sans MS" pitchFamily="66" charset="0"/>
              </a:rPr>
              <a:t>)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Algerian" pitchFamily="82" charset="0"/>
                <a:cs typeface="Aharoni" pitchFamily="2" charset="-79"/>
              </a:rPr>
              <a:t>Principle</a:t>
            </a:r>
            <a:endParaRPr lang="en-US" b="1" u="sng" dirty="0">
              <a:solidFill>
                <a:srgbClr val="C00000"/>
              </a:solidFill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 smtClean="0">
                <a:latin typeface="Comic Sans MS" pitchFamily="66" charset="0"/>
              </a:rPr>
              <a:t>The verb which denotes an act</a:t>
            </a:r>
          </a:p>
          <a:p>
            <a:pPr>
              <a:buNone/>
            </a:pPr>
            <a:r>
              <a:rPr lang="en-US" sz="4000" b="1" dirty="0" smtClean="0">
                <a:latin typeface="Comic Sans MS" pitchFamily="66" charset="0"/>
              </a:rPr>
              <a:t> which either takes place in the</a:t>
            </a:r>
          </a:p>
          <a:p>
            <a:pPr>
              <a:buNone/>
            </a:pPr>
            <a:r>
              <a:rPr lang="en-US" sz="4000" b="1" dirty="0" smtClean="0">
                <a:latin typeface="Comic Sans MS" pitchFamily="66" charset="0"/>
              </a:rPr>
              <a:t> present or in the future is</a:t>
            </a:r>
          </a:p>
          <a:p>
            <a:pPr>
              <a:buNone/>
            </a:pPr>
            <a:r>
              <a:rPr lang="en-US" sz="4000" b="1" dirty="0" smtClean="0">
                <a:latin typeface="Comic Sans MS" pitchFamily="66" charset="0"/>
              </a:rPr>
              <a:t> called </a:t>
            </a:r>
            <a:r>
              <a:rPr lang="ar-SA" sz="4000" b="1" dirty="0" smtClean="0">
                <a:latin typeface="Comic Sans MS" pitchFamily="66" charset="0"/>
              </a:rPr>
              <a:t>الفعل المضارع</a:t>
            </a:r>
            <a:r>
              <a:rPr lang="en-US" sz="4000" b="1" dirty="0" smtClean="0">
                <a:latin typeface="Comic Sans MS" pitchFamily="66" charset="0"/>
              </a:rPr>
              <a:t> . It is </a:t>
            </a:r>
          </a:p>
          <a:p>
            <a:pPr>
              <a:buNone/>
            </a:pPr>
            <a:r>
              <a:rPr lang="en-US" sz="4000" b="1" dirty="0" smtClean="0">
                <a:latin typeface="Comic Sans MS" pitchFamily="66" charset="0"/>
              </a:rPr>
              <a:t> compulsory to start this verbs</a:t>
            </a:r>
          </a:p>
          <a:p>
            <a:pPr>
              <a:buNone/>
            </a:pPr>
            <a:r>
              <a:rPr lang="en-US" sz="4000" b="1" dirty="0" smtClean="0">
                <a:latin typeface="Comic Sans MS" pitchFamily="66" charset="0"/>
              </a:rPr>
              <a:t> with the letters of </a:t>
            </a:r>
            <a:r>
              <a:rPr lang="ar-SA" sz="4000" b="1" dirty="0" smtClean="0">
                <a:latin typeface="Comic Sans MS" pitchFamily="66" charset="0"/>
              </a:rPr>
              <a:t>مضارع</a:t>
            </a:r>
            <a:r>
              <a:rPr lang="en-US" sz="4000" b="1" dirty="0" smtClean="0">
                <a:latin typeface="Comic Sans MS" pitchFamily="66" charset="0"/>
              </a:rPr>
              <a:t> which</a:t>
            </a:r>
          </a:p>
          <a:p>
            <a:pPr>
              <a:buNone/>
            </a:pPr>
            <a:r>
              <a:rPr lang="en-US" sz="4000" b="1" dirty="0" smtClean="0">
                <a:latin typeface="Comic Sans MS" pitchFamily="66" charset="0"/>
              </a:rPr>
              <a:t> are </a:t>
            </a:r>
            <a:r>
              <a:rPr lang="ar-SA" sz="4000" b="1" dirty="0" smtClean="0">
                <a:latin typeface="Comic Sans MS" pitchFamily="66" charset="0"/>
              </a:rPr>
              <a:t>أ</a:t>
            </a:r>
            <a:r>
              <a:rPr lang="en-US" sz="4000" b="1" dirty="0" smtClean="0">
                <a:latin typeface="Comic Sans MS" pitchFamily="66" charset="0"/>
              </a:rPr>
              <a:t>, </a:t>
            </a:r>
            <a:r>
              <a:rPr lang="ar-SA" sz="4000" b="1" dirty="0" smtClean="0">
                <a:latin typeface="Comic Sans MS" pitchFamily="66" charset="0"/>
              </a:rPr>
              <a:t>ت</a:t>
            </a:r>
            <a:r>
              <a:rPr lang="en-US" sz="4000" b="1" dirty="0" smtClean="0">
                <a:latin typeface="Comic Sans MS" pitchFamily="66" charset="0"/>
              </a:rPr>
              <a:t>, </a:t>
            </a:r>
            <a:r>
              <a:rPr lang="ar-SA" sz="4000" b="1" dirty="0" smtClean="0">
                <a:latin typeface="Comic Sans MS" pitchFamily="66" charset="0"/>
              </a:rPr>
              <a:t>ي</a:t>
            </a:r>
            <a:r>
              <a:rPr lang="en-US" sz="4000" b="1" dirty="0" smtClean="0">
                <a:latin typeface="Comic Sans MS" pitchFamily="66" charset="0"/>
              </a:rPr>
              <a:t> , </a:t>
            </a:r>
            <a:r>
              <a:rPr lang="ar-SA" sz="4000" b="1" dirty="0" smtClean="0">
                <a:latin typeface="Comic Sans MS" pitchFamily="66" charset="0"/>
              </a:rPr>
              <a:t>ن</a:t>
            </a:r>
            <a:r>
              <a:rPr lang="en-US" sz="4000" b="1" dirty="0" smtClean="0">
                <a:latin typeface="Comic Sans MS" pitchFamily="66" charset="0"/>
              </a:rPr>
              <a:t> .</a:t>
            </a:r>
            <a:endParaRPr lang="en-US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318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الفعل المضارع present / future tense</vt:lpstr>
      <vt:lpstr>Slide 6</vt:lpstr>
      <vt:lpstr>Slide 7</vt:lpstr>
      <vt:lpstr>Principle</vt:lpstr>
    </vt:vector>
  </TitlesOfParts>
  <Company>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</dc:creator>
  <cp:lastModifiedBy>Firoz</cp:lastModifiedBy>
  <cp:revision>10</cp:revision>
  <dcterms:created xsi:type="dcterms:W3CDTF">2009-10-12T16:54:24Z</dcterms:created>
  <dcterms:modified xsi:type="dcterms:W3CDTF">2009-10-14T17:10:04Z</dcterms:modified>
</cp:coreProperties>
</file>